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335" r:id="rId13"/>
    <p:sldId id="263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0" d="100"/>
          <a:sy n="80" d="100"/>
        </p:scale>
        <p:origin x="141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72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30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f657cc1a4e03fb0333d9da75f15ad8db70fb2384/Applied%20Data%20Science%20Capstone/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66e4922e384c6c8c08ebe52edebe6ce5cc697a9a/Applied%20Data%20Science%20Capstone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Hafizulloevich/IBM-Data-Science-Professional-Certificate/blob/5942be6963663aba6e4d486717ff6731677d1357/Applied%20Data%20Science%20Capstone/Data%20Wrangling.ipynb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afizulloevich/IBM-Data-Science-Professional-Certificate/blob/66e4922e384c6c8c08ebe52edebe6ce5cc697a9a/Applied%20Data%20Science%20Capstone/EDA%20with%20Data%20Visualization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66e4922e384c6c8c08ebe52edebe6ce5cc697a9a/Applied%20Data%20Science%20Capstone/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56438816da6152cd403f1d3c8918d1584bf6ed8c/Applied%20Data%20Science%20Capstone/Folium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71542d09ec1846c523ce1272c82db940b4c5f9e4/Applied%20Data%20Science%20Capstone/spacex_dash_visualizations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71542d09ec1846c523ce1272c82db940b4c5f9e4/Applied%20Data%20Science%20Capstone/SpaceX_Machine_Learning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fizulloevich/IBM-Data-Science-Professional-Certificate/blob/f657cc1a4e03fb0333d9da75f15ad8db70fb2384/Applied%20Data%20Science%20Capstone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Hoshimov Mirzohamidullo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CA00D4-EBF7-6DF1-B3D8-657345B78411}"/>
              </a:ext>
            </a:extLst>
          </p:cNvPr>
          <p:cNvSpPr/>
          <p:nvPr/>
        </p:nvSpPr>
        <p:spPr>
          <a:xfrm>
            <a:off x="1562492" y="1722120"/>
            <a:ext cx="1767840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to Wikipedia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C26B3B-6C94-8B12-AC34-D527422C11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13212" y="1722120"/>
            <a:ext cx="2010183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800" dirty="0"/>
              <a:t>Extracting Falcon 9 launches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02831E5-8133-07DE-8EF3-41A88B6990F5}"/>
              </a:ext>
            </a:extLst>
          </p:cNvPr>
          <p:cNvSpPr txBox="1">
            <a:spLocks/>
          </p:cNvSpPr>
          <p:nvPr/>
        </p:nvSpPr>
        <p:spPr>
          <a:xfrm>
            <a:off x="7830852" y="1722120"/>
            <a:ext cx="1767840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Parsing the data into a </a:t>
            </a:r>
            <a:r>
              <a:rPr lang="en-US" sz="1800" dirty="0" err="1"/>
              <a:t>dataframe</a:t>
            </a:r>
            <a:endParaRPr lang="en-US" sz="1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070413-7FDD-BFC6-68A0-AE9EDF88276A}"/>
              </a:ext>
            </a:extLst>
          </p:cNvPr>
          <p:cNvSpPr/>
          <p:nvPr/>
        </p:nvSpPr>
        <p:spPr>
          <a:xfrm>
            <a:off x="3733800" y="2057400"/>
            <a:ext cx="51816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EC0992-AB98-74E3-04BC-EEBA28DEC09A}"/>
              </a:ext>
            </a:extLst>
          </p:cNvPr>
          <p:cNvSpPr/>
          <p:nvPr/>
        </p:nvSpPr>
        <p:spPr>
          <a:xfrm>
            <a:off x="6907961" y="2057400"/>
            <a:ext cx="51816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3171-4142-88F5-BB29-78D96964035E}"/>
              </a:ext>
            </a:extLst>
          </p:cNvPr>
          <p:cNvSpPr txBox="1"/>
          <p:nvPr/>
        </p:nvSpPr>
        <p:spPr>
          <a:xfrm>
            <a:off x="770011" y="4870722"/>
            <a:ext cx="8186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https://github.com/Hafizulloevich/IBM-Data-Science-Professional-Certificate/blob/f657cc1a4e03fb0333d9da75f15ad8db70fb2384/Applied%20Data%20Science%20Capstone/Webscraping.ipynb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44469-A389-96B6-E95F-1E60A48FB2BA}"/>
              </a:ext>
            </a:extLst>
          </p:cNvPr>
          <p:cNvSpPr txBox="1"/>
          <p:nvPr/>
        </p:nvSpPr>
        <p:spPr>
          <a:xfrm>
            <a:off x="758171" y="2872332"/>
            <a:ext cx="81980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sz="1800" dirty="0"/>
              <a:t>Wikipedia page was used for Web Scraping to obtain the SpaceX data;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• Data are downloaded from Wikipedia according to the flowchart and then persisted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Notebook with code: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9077" y="1348914"/>
            <a:ext cx="10157819" cy="1545294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were performed with SQL Queries as well as with Visualization techniques.</a:t>
            </a:r>
          </a:p>
          <a:p>
            <a:r>
              <a:rPr lang="en-US" dirty="0">
                <a:latin typeface="Abadi" panose="020B0604020104020204" pitchFamily="34" charset="0"/>
              </a:rPr>
              <a:t>The steps are in the below flowchart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D199D59-DE32-F09C-D626-3C1FB99CD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71" y="2783989"/>
            <a:ext cx="8039443" cy="1545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64655B-4337-4CF9-E1D2-F8663663AD67}"/>
              </a:ext>
            </a:extLst>
          </p:cNvPr>
          <p:cNvSpPr txBox="1"/>
          <p:nvPr/>
        </p:nvSpPr>
        <p:spPr>
          <a:xfrm>
            <a:off x="908073" y="4776126"/>
            <a:ext cx="965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https://github.com/Hafizulloevich/IBM-Data-Science-Professional-Certificate/blob/5942be6963663aba6e4d486717ff6731677d1357/Applied%20Data%20Science%20Capstone/Data%20Wrangling.ipynb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actions were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Flight Number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Payload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</a:t>
            </a:r>
            <a:r>
              <a:rPr lang="en-US" sz="1600" b="1" i="0" dirty="0" err="1">
                <a:effectLst/>
                <a:latin typeface="system-ui"/>
              </a:rPr>
              <a:t>FlightNumber</a:t>
            </a:r>
            <a:r>
              <a:rPr lang="en-US" sz="1600" b="1" i="0" dirty="0">
                <a:effectLst/>
                <a:latin typeface="system-ui"/>
              </a:rPr>
              <a:t>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i="0" dirty="0">
                <a:effectLst/>
                <a:latin typeface="system-ui"/>
              </a:rPr>
              <a:t>Visualize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latin typeface="system-ui"/>
              </a:rPr>
              <a:t>These graphs were generated to understand the relationships between variables</a:t>
            </a:r>
            <a:endParaRPr lang="en-US" sz="1600" b="1" i="0" dirty="0">
              <a:effectLst/>
              <a:highlight>
                <a:srgbClr val="FFFFFF"/>
              </a:highlight>
              <a:latin typeface="system-u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hlinkClick r:id="rId4"/>
            <a:extLst>
              <a:ext uri="{FF2B5EF4-FFF2-40B4-BE49-F238E27FC236}">
                <a16:creationId xmlns:a16="http://schemas.microsoft.com/office/drawing/2014/main" id="{A4217E41-523F-836D-1C74-E730149E4674}"/>
              </a:ext>
            </a:extLst>
          </p:cNvPr>
          <p:cNvSpPr txBox="1"/>
          <p:nvPr/>
        </p:nvSpPr>
        <p:spPr>
          <a:xfrm>
            <a:off x="972051" y="5270640"/>
            <a:ext cx="8409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https://github.com/Hafizulloevich/IBM-Data-Science-Professional-Certificate/blob/66e4922e384c6c8c08ebe52edebe6ce5cc697a9a/Applied%20Data%20Science%20Capstone/EDA%20with%20Data%20Visualization.ipynb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1600" dirty="0"/>
              <a:t>SQL queries were performed: </a:t>
            </a:r>
          </a:p>
          <a:p>
            <a:pPr lvl="1"/>
            <a:r>
              <a:rPr lang="en-GB" sz="1600" dirty="0"/>
              <a:t>Distinct Launchpads for the space mission; </a:t>
            </a:r>
          </a:p>
          <a:p>
            <a:pPr lvl="1"/>
            <a:r>
              <a:rPr lang="en-GB" sz="1600" dirty="0"/>
              <a:t>The top 5 launch sites with ‘CCA’ naming</a:t>
            </a:r>
          </a:p>
          <a:p>
            <a:pPr lvl="1"/>
            <a:r>
              <a:rPr lang="en-GB" sz="1600" dirty="0"/>
              <a:t>Average payload mass carried by booster version F9 v1.1; </a:t>
            </a:r>
          </a:p>
          <a:p>
            <a:pPr lvl="1"/>
            <a:r>
              <a:rPr lang="en-GB" sz="1600" dirty="0"/>
              <a:t>Date when the first successful landing outcome in ground pad was achieved; </a:t>
            </a:r>
          </a:p>
          <a:p>
            <a:pPr lvl="1"/>
            <a:r>
              <a:rPr lang="en-GB" sz="1600" dirty="0"/>
              <a:t>Names of the boosters which have success in drone ship and have payload mass between 4000 and 6000 kg; </a:t>
            </a:r>
          </a:p>
          <a:p>
            <a:pPr lvl="1"/>
            <a:r>
              <a:rPr lang="en-GB" sz="1600" dirty="0"/>
              <a:t>Total number of successful and failure mission outcomes; </a:t>
            </a:r>
          </a:p>
          <a:p>
            <a:pPr lvl="1"/>
            <a:r>
              <a:rPr lang="en-GB" sz="1600" dirty="0"/>
              <a:t>Names of the booster versions which have carried the maximum payload mass; </a:t>
            </a:r>
          </a:p>
          <a:p>
            <a:pPr lvl="1"/>
            <a:r>
              <a:rPr lang="en-GB" sz="1600" dirty="0"/>
              <a:t>Failed landing out comes, their booster versions, and launch site names for in year 2015;</a:t>
            </a:r>
          </a:p>
          <a:p>
            <a:pPr lvl="1"/>
            <a:r>
              <a:rPr lang="en-GB" sz="1600" dirty="0"/>
              <a:t>Rank of the count of landing outcomes (such as Failure or Success) between the date 2010-06-04 and 2017-03-20.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0546D-A5C0-A640-FBB5-2FE8589F61F9}"/>
              </a:ext>
            </a:extLst>
          </p:cNvPr>
          <p:cNvSpPr txBox="1"/>
          <p:nvPr/>
        </p:nvSpPr>
        <p:spPr>
          <a:xfrm>
            <a:off x="734028" y="4907567"/>
            <a:ext cx="965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https://github.com/Hafizulloevich/IBM-Data-Science-Professional-Certificate/blob/66e4922e384c6c8c08ebe52edebe6ce5cc697a9a/Applied%20Data%20Science%20Capstone/EDA_SQL.ipynb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8397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400" dirty="0"/>
              <a:t>Markers, circles, lines and</a:t>
            </a:r>
            <a:r>
              <a:rPr lang="ru-RU" sz="2400" dirty="0"/>
              <a:t> </a:t>
            </a:r>
            <a:r>
              <a:rPr lang="en-US" sz="2400" dirty="0"/>
              <a:t>cluster markers were created</a:t>
            </a:r>
            <a:r>
              <a:rPr lang="en-GB" sz="2400" dirty="0"/>
              <a:t> using Folium Maps </a:t>
            </a:r>
          </a:p>
          <a:p>
            <a:r>
              <a:rPr lang="en-GB" sz="2400" dirty="0"/>
              <a:t>Launch sites were illustrated by Markers; </a:t>
            </a:r>
          </a:p>
          <a:p>
            <a:r>
              <a:rPr lang="en-GB" sz="2400" dirty="0"/>
              <a:t>Circles were used to indicate areas around specific coordinates, like NASA Johnson Space </a:t>
            </a:r>
            <a:r>
              <a:rPr lang="en-GB" sz="2400" dirty="0" err="1"/>
              <a:t>Center</a:t>
            </a:r>
            <a:r>
              <a:rPr lang="en-GB" sz="2400" dirty="0"/>
              <a:t>; </a:t>
            </a:r>
          </a:p>
          <a:p>
            <a:r>
              <a:rPr lang="en-GB" sz="2400" dirty="0"/>
              <a:t>Marker clusters highlighted events in each coordinate, like launches sites</a:t>
            </a:r>
          </a:p>
          <a:p>
            <a:r>
              <a:rPr lang="en-GB" sz="2400" dirty="0"/>
              <a:t>Lines are used to indicate distances between two coordinates.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25025-E46C-DB9E-9CA2-1803D0507F4E}"/>
              </a:ext>
            </a:extLst>
          </p:cNvPr>
          <p:cNvSpPr txBox="1"/>
          <p:nvPr/>
        </p:nvSpPr>
        <p:spPr>
          <a:xfrm>
            <a:off x="770010" y="4337793"/>
            <a:ext cx="79447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https://github.com/Hafizulloevich/IBM-Data-Science-Professional-Certificate/blob/56438816da6152cd403f1d3c8918d1584bf6ed8c/Applied%20Data%20Science%20Capstone/Folium_Visualization.ipynb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generated a dashboard with Plotly Express and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illustrating successful Launches for certain sites were created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scatterplots to show the Relationship of Payload Mass vs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a slider to select the payload range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0287-99D6-496E-0DA8-D3F5164909F4}"/>
              </a:ext>
            </a:extLst>
          </p:cNvPr>
          <p:cNvSpPr txBox="1"/>
          <p:nvPr/>
        </p:nvSpPr>
        <p:spPr>
          <a:xfrm>
            <a:off x="888167" y="4596564"/>
            <a:ext cx="6093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https://github.com/Hafizulloevich/IBM-Data-Science-Professional-Certificate/blob/71542d09ec1846c523ce1272c82db940b4c5f9e4/Applied%20Data%20Science%20Capstone/spacex_dash_visualizations.py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18908CE-FB1F-EB27-A518-BF91E953DE3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70011" y="1419712"/>
            <a:ext cx="10967360" cy="355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We imported the data with pandas, transformed it with </a:t>
            </a:r>
            <a:r>
              <a:rPr lang="en-US" altLang="en-US" sz="2000" dirty="0">
                <a:latin typeface="Abadi" panose="020B0604020104020204" pitchFamily="34" charset="0"/>
              </a:rPr>
              <a:t>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umPy and Pandas, and divided it into training and testing sets.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We developed various machine learning models and adjusted their hyperparameters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GridSearchCV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We evaluated our models using accuracy, enhancing them through feature engineering and algorithm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We identified the top-performing classification model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90BEB-8CC1-3B00-AB58-72A6DF948D6B}"/>
              </a:ext>
            </a:extLst>
          </p:cNvPr>
          <p:cNvSpPr txBox="1"/>
          <p:nvPr/>
        </p:nvSpPr>
        <p:spPr>
          <a:xfrm>
            <a:off x="948128" y="5286909"/>
            <a:ext cx="76262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https://github.com/Hafizulloevich/IBM-Data-Science-Professional-Certificate/blob/71542d09ec1846c523ce1272c82db940b4c5f9e4/Applied%20Data%20Science%20Capstone/SpaceX_Machine_Learning.jupyterlite.ipynb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807337"/>
            <a:ext cx="9603182" cy="2599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used 4 launch sites in Houston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was performed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Falcon 9 is 2928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Most launches with payload mass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under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10,000 kg are from any launch site, but heavier ones happens mainly at CCAFS SLC 40 and KSC LC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As more time passed as more successful landings increased</a:t>
            </a:r>
            <a:endParaRPr lang="en-US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767394" cy="7007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we can see, the more flights are in the launch site, the more successful landing it has. The most successful launch site is CCAFS SLC 40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87452-C08B-6FAA-336B-991191C1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89" y="2929026"/>
            <a:ext cx="10953483" cy="31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66333"/>
            <a:ext cx="9213438" cy="12880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chart we see that launches with Payload Mass higher 8000 have most successful landing outcomes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9E416-D90D-0ADD-384F-F53E4C45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2" y="2638269"/>
            <a:ext cx="10972800" cy="356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69633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illustrated ES-L1, GEO, HEO, SSO have success rate of 100%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16559-CFEB-2822-D6BB-9DFDF28D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38" y="1869633"/>
            <a:ext cx="5258534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42371" y="1259561"/>
            <a:ext cx="10687961" cy="13592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flights to ISS VLEO and LEO mostly had successful landing. Moreover, as more flights in the orbit as more successful landing it gets.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ECDCD-DA82-9321-3085-C140D2D41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2" y="3139967"/>
            <a:ext cx="10882209" cy="28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8258" y="1333667"/>
            <a:ext cx="10695483" cy="10455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launches to the orbits are below the Payload Mass of 8000. Launches to GTO and ISS mostly had not landed successfully.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8493F-1ED8-2DCC-D67D-12199B4B4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40" y="3029534"/>
            <a:ext cx="11443742" cy="25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year successful landings increased. In 2019 success rate was almost 100%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5B9B0-D763-49C8-7C94-E10A1D6E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67" y="1675186"/>
            <a:ext cx="5732236" cy="40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72794" cy="20868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launch sites were used to launch the rockets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80C6A-523B-3325-69FE-FEBFE55F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2177"/>
            <a:ext cx="527758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9814" y="1303381"/>
            <a:ext cx="9745589" cy="11424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Launch sites that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2E021-59D2-8FC8-0209-FBB9C69E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23" y="2027238"/>
            <a:ext cx="10126388" cy="41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below photo you can see the total payload for NASA(CRS) is 48213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671C6-B477-200B-C741-AE37B37C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12" y="3270381"/>
            <a:ext cx="9359514" cy="22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is 2928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3DB15-C67A-4513-8D87-ECB82428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92" y="3344890"/>
            <a:ext cx="9188624" cy="21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was on 22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December in 2015</a:t>
            </a:r>
            <a:endParaRPr lang="en-US" sz="2200" baseline="30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EBD3B-2D9D-624A-62EF-CF428097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88" y="2944675"/>
            <a:ext cx="10575323" cy="20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0" y="1404811"/>
            <a:ext cx="11147669" cy="523982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225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which were successful in drone ship landing are F9 FT group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4BB3C-5397-AFFD-FC8B-71D659D3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42" y="2919990"/>
            <a:ext cx="7135086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Successful mission outcomes are 100, while failure outcomes are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1DBFA-3F0B-52FC-A366-35374AE5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08" y="3214275"/>
            <a:ext cx="9659698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30731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from F9 B5 type have highest payload of 15600kg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A3ADE-3BF7-0B20-1FC9-3FF54079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797" y="1684725"/>
            <a:ext cx="6086185" cy="487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7A7B-D141-94E3-C12A-83E8219B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276" y="1464165"/>
            <a:ext cx="7072940" cy="49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003577" cy="19069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 outcomes in drone ship with their booster versions, and launch site names for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37157-2DF9-CA35-E345-01AA8108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438" y="3228181"/>
            <a:ext cx="7904376" cy="29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0187" y="1648918"/>
            <a:ext cx="5211065" cy="355584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5B222-146E-5D5B-79E5-4CFAF80B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52" y="1648918"/>
            <a:ext cx="6238889" cy="42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75054"/>
            <a:ext cx="30225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sites are located in USA, near the coastline.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the SpaceX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EF086-2CED-914B-139F-F481BBE9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93" y="1340100"/>
            <a:ext cx="6930597" cy="46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Outcome Indication with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E3CB1-A624-DCD2-A1BA-DB4FA0E1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488" y="1433984"/>
            <a:ext cx="2767669" cy="2427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15247-1D49-4ADB-A0D0-1F370AF2A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798" y="1433984"/>
            <a:ext cx="2877689" cy="242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8456D-5CC6-FCFB-4E90-081D78003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047" y="3861764"/>
            <a:ext cx="2877689" cy="2427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109E2-0FAA-BA92-EE9D-7DF3987F9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377" y="3861764"/>
            <a:ext cx="2767670" cy="2446744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6791F82-E9E5-FE74-84EA-910F136ACC30}"/>
              </a:ext>
            </a:extLst>
          </p:cNvPr>
          <p:cNvSpPr txBox="1">
            <a:spLocks/>
          </p:cNvSpPr>
          <p:nvPr/>
        </p:nvSpPr>
        <p:spPr>
          <a:xfrm>
            <a:off x="142807" y="1615921"/>
            <a:ext cx="2651625" cy="242778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ts val="1400"/>
              </a:spcBef>
            </a:pPr>
            <a:r>
              <a:rPr lang="en-US" sz="2000" dirty="0">
                <a:solidFill>
                  <a:srgbClr val="00B050"/>
                </a:solidFill>
              </a:rPr>
              <a:t>Green marker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indicates successful landing, while </a:t>
            </a:r>
            <a:r>
              <a:rPr lang="en-US" sz="2000" dirty="0">
                <a:solidFill>
                  <a:srgbClr val="FF0000"/>
                </a:solidFill>
              </a:rPr>
              <a:t>red marker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indicates the opposite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CCF9FD8-6296-A3D8-0C30-0ED3114D7C1D}"/>
              </a:ext>
            </a:extLst>
          </p:cNvPr>
          <p:cNvSpPr txBox="1">
            <a:spLocks/>
          </p:cNvSpPr>
          <p:nvPr/>
        </p:nvSpPr>
        <p:spPr>
          <a:xfrm>
            <a:off x="78416" y="4159144"/>
            <a:ext cx="2184925" cy="226806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There are 92 launches in Florida and 20 in Los Angeles 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A0CDD35B-883F-1312-C35F-2ECB5E558FA3}"/>
              </a:ext>
            </a:extLst>
          </p:cNvPr>
          <p:cNvSpPr txBox="1">
            <a:spLocks/>
          </p:cNvSpPr>
          <p:nvPr/>
        </p:nvSpPr>
        <p:spPr>
          <a:xfrm>
            <a:off x="4321762" y="3511075"/>
            <a:ext cx="2375364" cy="76890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Florida based launch sites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1473A4-5446-2696-1F27-BBFAB4C45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6157" y="1433984"/>
            <a:ext cx="3467919" cy="4855560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17547EE4-2F13-45A9-2EA0-5964389FBBC6}"/>
              </a:ext>
            </a:extLst>
          </p:cNvPr>
          <p:cNvSpPr txBox="1">
            <a:spLocks/>
          </p:cNvSpPr>
          <p:nvPr/>
        </p:nvSpPr>
        <p:spPr>
          <a:xfrm>
            <a:off x="8388668" y="5566776"/>
            <a:ext cx="2375364" cy="768903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</a:rPr>
              <a:t>Los Angeles based launch sites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745" y="1704734"/>
            <a:ext cx="2323475" cy="376573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away from cities.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 between launch sites and coastline as well as Rail Road are within 1km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distance between Coastline and Rail Road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13C49-88D7-85AE-5F98-2A37BEC4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02" y="1759231"/>
            <a:ext cx="4452078" cy="426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D3513-8261-229B-F2D9-AE0A86CEB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153" y="1704734"/>
            <a:ext cx="4931949" cy="43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34028" y="1350656"/>
            <a:ext cx="11233303" cy="51138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SpaceX's Falcon 9 launches are much cheaper (around $62 million) than competitors (over $165 million) because they reuse the first stage</a:t>
            </a:r>
            <a:r>
              <a:rPr lang="en-US" sz="1600" dirty="0"/>
              <a:t>.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factors if the rockets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influence of different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conditions are required to ensure a successful landing outcome?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2E1141-25FE-26E0-04AE-D6CACD1BE6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58157" y="1607112"/>
            <a:ext cx="6570551" cy="42671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landing percentage of total by each Launch 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5E039A-833B-885F-0205-9FFE0673C088}"/>
              </a:ext>
            </a:extLst>
          </p:cNvPr>
          <p:cNvSpPr txBox="1"/>
          <p:nvPr/>
        </p:nvSpPr>
        <p:spPr>
          <a:xfrm>
            <a:off x="7111539" y="1925420"/>
            <a:ext cx="48223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As illustrated in the pie chart, KSC LC-39A had </a:t>
            </a:r>
          </a:p>
          <a:p>
            <a:r>
              <a:rPr lang="en-US" sz="2000" dirty="0">
                <a:latin typeface="Abadi" panose="020B0604020104020204" pitchFamily="34" charset="0"/>
              </a:rPr>
              <a:t>the largest proportion (41%) of successful landing among </a:t>
            </a:r>
          </a:p>
          <a:p>
            <a:r>
              <a:rPr lang="en-US" sz="2000" dirty="0">
                <a:latin typeface="Abadi" panose="020B0604020104020204" pitchFamily="34" charset="0"/>
              </a:rPr>
              <a:t>other launch sites.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C37185-7BD0-A252-49FE-F5D81B60A16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825625"/>
            <a:ext cx="6324783" cy="35258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of the largest success to failure ratio launch Site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9C6CB-497C-E2E5-7C90-3385D44EE13F}"/>
              </a:ext>
            </a:extLst>
          </p:cNvPr>
          <p:cNvSpPr txBox="1"/>
          <p:nvPr/>
        </p:nvSpPr>
        <p:spPr>
          <a:xfrm>
            <a:off x="7157070" y="1688368"/>
            <a:ext cx="5034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Launch Site CCAFS SLC-40 had the more </a:t>
            </a:r>
          </a:p>
          <a:p>
            <a:r>
              <a:rPr lang="en-US" sz="2000" dirty="0">
                <a:latin typeface="Abadi" panose="020B0604020104020204" pitchFamily="34" charset="0"/>
              </a:rPr>
              <a:t>Successful landing results compare to unsuccessful</a:t>
            </a:r>
          </a:p>
          <a:p>
            <a:r>
              <a:rPr lang="en-US" sz="2000" dirty="0">
                <a:latin typeface="Abadi" panose="020B0604020104020204" pitchFamily="34" charset="0"/>
              </a:rPr>
              <a:t>of 57%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Relationships between Payload vs Landing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11A08-3BC4-A406-5A1C-837DE78E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8" y="1933019"/>
            <a:ext cx="6004952" cy="3408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80612-2D7F-AA18-D351-3DBA1F6D3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3019"/>
            <a:ext cx="5791123" cy="34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5542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 illustrates that Decision Tree classifier has the highest accuracy of 88% and performs best among all of the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CED5E-4655-7F28-2255-BEB7C972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531" y="2008497"/>
            <a:ext cx="615597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69350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illustration is the confusion matrix of Decision Tree Classifier. The problem is the False Positive. It means model outputted 4 launches as landed while in reality it did not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0FA43-C484-127C-ED42-832E5407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186" y="1423587"/>
            <a:ext cx="5414443" cy="47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B66E5-72A9-6943-DFE2-94B49DF15104}"/>
              </a:ext>
            </a:extLst>
          </p:cNvPr>
          <p:cNvSpPr txBox="1"/>
          <p:nvPr/>
        </p:nvSpPr>
        <p:spPr>
          <a:xfrm>
            <a:off x="879528" y="1693429"/>
            <a:ext cx="1013976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conclusion we can say: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more flights at a launch site, the greater the success rate at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18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heavier than 8000 guarantees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lassifier is the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optimal model for classifying into classes (Success &amp; Fail)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17611" y="1256902"/>
            <a:ext cx="11574389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two sources: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Official API of SpaceX: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(https://api.spacexdata.com/v4/rockets/)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Wikipedia Page Web Scraping : </a:t>
            </a: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(https://en.wikipedia.org/wiki/List_of_Falcon/_9/_and_Falcon_Heavy_launches)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After the summarization and analysis the landing outcome was labeled as True and False based and feature metrics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383931" y="1256902"/>
            <a:ext cx="11574389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First data was cleaned, performed one-hot encoding and normalization to ensure scaling, divided into test and training sets. Evaluation was based on four classification models (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Decission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Tree, KNN, Logistic Regression, SVM). The best hyperparameters were selected by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which gave the most optimal parameters. According to the accuracy outcome Decision Tree was the best performing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6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44469-A389-96B6-E95F-1E60A48FB2BA}"/>
              </a:ext>
            </a:extLst>
          </p:cNvPr>
          <p:cNvSpPr txBox="1"/>
          <p:nvPr/>
        </p:nvSpPr>
        <p:spPr>
          <a:xfrm>
            <a:off x="770011" y="1653459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4AC423A-99BC-3DA7-53E5-653EB7D37F1F}"/>
              </a:ext>
            </a:extLst>
          </p:cNvPr>
          <p:cNvSpPr txBox="1">
            <a:spLocks/>
          </p:cNvSpPr>
          <p:nvPr/>
        </p:nvSpPr>
        <p:spPr>
          <a:xfrm>
            <a:off x="515178" y="143775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/>
              <a:t>Data was collected from SpaceX API (</a:t>
            </a:r>
            <a:r>
              <a:rPr lang="en-GB" sz="1800" dirty="0">
                <a:hlinkClick r:id="rId3"/>
              </a:rPr>
              <a:t>https://api.spacexdata.com/v4/rockets/</a:t>
            </a:r>
            <a:r>
              <a:rPr lang="en-GB" sz="1800" dirty="0"/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/>
              <a:t>As well as from Wikipedia (Web Scraping)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/>
              <a:t>(https://en.wikipedia.org/wiki/List_of_Falcon/_9/_and_Falcon_Heavy_launches),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47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SpaceX API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CA00D4-EBF7-6DF1-B3D8-657345B78411}"/>
              </a:ext>
            </a:extLst>
          </p:cNvPr>
          <p:cNvSpPr/>
          <p:nvPr/>
        </p:nvSpPr>
        <p:spPr>
          <a:xfrm>
            <a:off x="1562492" y="1722120"/>
            <a:ext cx="1767840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to API and getting SpaceX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C26B3B-6C94-8B12-AC34-D527422C11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13212" y="1722120"/>
            <a:ext cx="2010183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800" dirty="0"/>
              <a:t>Filtering and including only Falcon 9 launches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02831E5-8133-07DE-8EF3-41A88B6990F5}"/>
              </a:ext>
            </a:extLst>
          </p:cNvPr>
          <p:cNvSpPr txBox="1">
            <a:spLocks/>
          </p:cNvSpPr>
          <p:nvPr/>
        </p:nvSpPr>
        <p:spPr>
          <a:xfrm>
            <a:off x="7830852" y="1722120"/>
            <a:ext cx="1767840" cy="89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Handling Missing values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070413-7FDD-BFC6-68A0-AE9EDF88276A}"/>
              </a:ext>
            </a:extLst>
          </p:cNvPr>
          <p:cNvSpPr/>
          <p:nvPr/>
        </p:nvSpPr>
        <p:spPr>
          <a:xfrm>
            <a:off x="3733800" y="2057400"/>
            <a:ext cx="51816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6EC0992-AB98-74E3-04BC-EEBA28DEC09A}"/>
              </a:ext>
            </a:extLst>
          </p:cNvPr>
          <p:cNvSpPr/>
          <p:nvPr/>
        </p:nvSpPr>
        <p:spPr>
          <a:xfrm>
            <a:off x="6907961" y="2057400"/>
            <a:ext cx="518160" cy="32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23171-4142-88F5-BB29-78D96964035E}"/>
              </a:ext>
            </a:extLst>
          </p:cNvPr>
          <p:cNvSpPr txBox="1"/>
          <p:nvPr/>
        </p:nvSpPr>
        <p:spPr>
          <a:xfrm>
            <a:off x="770011" y="4870722"/>
            <a:ext cx="8186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https://github.com/Hafizulloevich/IBM-Data-Science-Professional-Certificate/blob/f657cc1a4e03fb0333d9da75f15ad8db70fb2384/Applied%20Data%20Science%20Capstone/Data_Collection_API.ipynb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44469-A389-96B6-E95F-1E60A48FB2BA}"/>
              </a:ext>
            </a:extLst>
          </p:cNvPr>
          <p:cNvSpPr txBox="1"/>
          <p:nvPr/>
        </p:nvSpPr>
        <p:spPr>
          <a:xfrm>
            <a:off x="770011" y="3152475"/>
            <a:ext cx="62958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SpaceX has publicly available API where the data can be accessed</a:t>
            </a:r>
          </a:p>
          <a:p>
            <a:endParaRPr lang="en-US" dirty="0"/>
          </a:p>
          <a:p>
            <a:r>
              <a:rPr lang="en-US" dirty="0"/>
              <a:t>Above you can see the flowchart how API was used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Notebook with code: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764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</TotalTime>
  <Words>1938</Words>
  <Application>Microsoft Office PowerPoint</Application>
  <PresentationFormat>Widescreen</PresentationFormat>
  <Paragraphs>247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system-ui</vt:lpstr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Mirzohamidullo Hoshimov</cp:lastModifiedBy>
  <cp:revision>203</cp:revision>
  <dcterms:created xsi:type="dcterms:W3CDTF">2021-04-29T18:58:34Z</dcterms:created>
  <dcterms:modified xsi:type="dcterms:W3CDTF">2025-09-09T12:51:16Z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